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22" r:id="rId2"/>
    <p:sldId id="317" r:id="rId3"/>
    <p:sldId id="292" r:id="rId4"/>
    <p:sldId id="323" r:id="rId5"/>
    <p:sldId id="320" r:id="rId6"/>
    <p:sldId id="297" r:id="rId7"/>
    <p:sldId id="299" r:id="rId8"/>
    <p:sldId id="324" r:id="rId9"/>
    <p:sldId id="325" r:id="rId10"/>
    <p:sldId id="327" r:id="rId11"/>
    <p:sldId id="328" r:id="rId12"/>
    <p:sldId id="330" r:id="rId13"/>
    <p:sldId id="279" r:id="rId14"/>
    <p:sldId id="286" r:id="rId15"/>
    <p:sldId id="331" r:id="rId16"/>
    <p:sldId id="334" r:id="rId17"/>
    <p:sldId id="335" r:id="rId18"/>
    <p:sldId id="337" r:id="rId19"/>
    <p:sldId id="33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CE248-A2A7-4CDC-B2B6-8FC167EE82B5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B027-0013-4EC4-BB37-EB5E27E42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67DB-09BD-4DB2-AF08-7633C0F911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0633C0-51D5-4B2E-BBC5-0E4E0575849C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4C74-BE92-4B3E-A8AE-51A0196F307F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786D-B418-4E29-AB5A-05C3EEFF2612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A43-1F5E-4986-9FE8-1C0B8458BDC0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49C8-3487-47BB-A8EE-9E08F4BAD5B3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6B5A-B109-4FC5-B23F-9DB8D7F8C9E6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A9E9-E9B2-4752-84F1-6A6B2D766C87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CF02-3DA9-416D-8FF6-0AE78D2EF96C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AB69-E7A2-413E-847E-B20CE678014E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5D0EF18-79AC-4B60-90D6-3B584C9D762B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06CB0C-6C81-4B67-9D92-A82069BE5513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293C7A-7017-4728-A2E1-B2E281C4B76A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5C60ED-72BB-4038-B029-50AD5293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hem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6" name="Flowchart: Alternate Process 5"/>
          <p:cNvSpPr/>
          <p:nvPr/>
        </p:nvSpPr>
        <p:spPr>
          <a:xfrm>
            <a:off x="0" y="6705600"/>
            <a:ext cx="9144000" cy="152400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"/>
            <a:ext cx="8229600" cy="22860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39428"/>
              </a:avLst>
            </a:prstTxWarp>
            <a:spAutoFit/>
          </a:bodyPr>
          <a:lstStyle/>
          <a:p>
            <a:pPr algn="ctr"/>
            <a:r>
              <a:rPr lang="en-US" sz="2800" spc="-3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Dear  students</a:t>
            </a:r>
            <a:endParaRPr lang="en-US" sz="2800" spc="-3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sunflower_siste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5181600"/>
            <a:ext cx="1428750" cy="1524000"/>
          </a:xfrm>
          <a:prstGeom prst="rect">
            <a:avLst/>
          </a:prstGeom>
        </p:spPr>
      </p:pic>
      <p:pic>
        <p:nvPicPr>
          <p:cNvPr id="17" name="Picture 16" descr="red-butterfly-source_hw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4343400"/>
            <a:ext cx="638175" cy="2362200"/>
          </a:xfrm>
          <a:prstGeom prst="rect">
            <a:avLst/>
          </a:prstGeom>
        </p:spPr>
      </p:pic>
      <p:pic>
        <p:nvPicPr>
          <p:cNvPr id="18" name="Picture 17" descr="sunflower_siste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181600"/>
            <a:ext cx="1428750" cy="1524000"/>
          </a:xfrm>
          <a:prstGeom prst="rect">
            <a:avLst/>
          </a:prstGeom>
        </p:spPr>
      </p:pic>
      <p:pic>
        <p:nvPicPr>
          <p:cNvPr id="19" name="Picture 18" descr="red-butterfly-source_hw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343400"/>
            <a:ext cx="638175" cy="2362200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2286000" y="1828800"/>
            <a:ext cx="4419600" cy="4267200"/>
          </a:xfrm>
          <a:prstGeom prst="donut">
            <a:avLst>
              <a:gd name="adj" fmla="val 18938"/>
            </a:avLst>
          </a:prstGeom>
          <a:gradFill flip="none" rotWithShape="1">
            <a:gsLst>
              <a:gs pos="0">
                <a:schemeClr val="accent6">
                  <a:tint val="62000"/>
                  <a:satMod val="180000"/>
                </a:schemeClr>
              </a:gs>
              <a:gs pos="65000">
                <a:schemeClr val="accent6">
                  <a:tint val="32000"/>
                  <a:satMod val="250000"/>
                </a:schemeClr>
              </a:gs>
              <a:gs pos="100000">
                <a:schemeClr val="accent6">
                  <a:tint val="23000"/>
                  <a:satMod val="3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r>
              <a:rPr lang="en-US" sz="6600" b="1" spc="3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6600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my. Class</a:t>
            </a:r>
            <a:endParaRPr lang="en-US" sz="6600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C:\Users\amin\Desktop\images\school-logo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381000" y="304800"/>
            <a:ext cx="8229600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DeflateBottom">
              <a:avLst>
                <a:gd name="adj" fmla="val 39428"/>
              </a:avLst>
            </a:prstTxWarp>
            <a:spAutoFit/>
          </a:bodyPr>
          <a:lstStyle/>
          <a:p>
            <a:pPr algn="ctr"/>
            <a:r>
              <a:rPr lang="en-US" sz="2800" spc="-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Dear  students</a:t>
            </a:r>
            <a:endParaRPr lang="en-US" sz="2800" spc="-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3276600"/>
            <a:ext cx="3962400" cy="3352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1"/>
          </p:cNvCxnSpPr>
          <p:nvPr/>
        </p:nvCxnSpPr>
        <p:spPr>
          <a:xfrm rot="10800000" flipH="1" flipV="1">
            <a:off x="0" y="3429000"/>
            <a:ext cx="3733800" cy="3200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1" y="2940857"/>
            <a:ext cx="1809930" cy="2043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r 7"/>
          <p:cNvSpPr/>
          <p:nvPr/>
        </p:nvSpPr>
        <p:spPr>
          <a:xfrm>
            <a:off x="152400" y="0"/>
            <a:ext cx="609600" cy="609600"/>
          </a:xfrm>
          <a:prstGeom prst="flowChartOr">
            <a:avLst/>
          </a:prstGeom>
          <a:gradFill>
            <a:gsLst>
              <a:gs pos="6800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pic>
        <p:nvPicPr>
          <p:cNvPr id="24" name="Picture 23" descr="vocabula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57201"/>
            <a:ext cx="8001001" cy="591661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5" name="Rounded Rectangle 24"/>
          <p:cNvSpPr/>
          <p:nvPr/>
        </p:nvSpPr>
        <p:spPr>
          <a:xfrm>
            <a:off x="3657600" y="640361"/>
            <a:ext cx="4889501" cy="73123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Let’s Search difficult words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67000"/>
            <a:ext cx="22098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410200"/>
            <a:ext cx="233749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 to mouth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209076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carpenter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9322" y="2357430"/>
            <a:ext cx="278608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Low stool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304800"/>
            <a:ext cx="31242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Who makes 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wooden furniture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5029200"/>
            <a:ext cx="288133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Living being poor  state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arpintero1.gif~c200.gif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124200" y="228601"/>
            <a:ext cx="1828800" cy="129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wood-stool-plans-3.jpg"/>
          <p:cNvPicPr>
            <a:picLocks noChangeAspect="1"/>
          </p:cNvPicPr>
          <p:nvPr/>
        </p:nvPicPr>
        <p:blipFill>
          <a:blip r:embed="rId2"/>
          <a:srcRect l="11111" t="22222" r="8333" b="19444"/>
          <a:stretch>
            <a:fillRect/>
          </a:stretch>
        </p:blipFill>
        <p:spPr>
          <a:xfrm>
            <a:off x="3048000" y="2091558"/>
            <a:ext cx="1905000" cy="1379482"/>
          </a:xfrm>
          <a:prstGeom prst="rect">
            <a:avLst/>
          </a:prstGeom>
        </p:spPr>
      </p:pic>
      <p:pic>
        <p:nvPicPr>
          <p:cNvPr id="14" name="Picture 13" descr="chk_jschl.jpg"/>
          <p:cNvPicPr>
            <a:picLocks noChangeAspect="1"/>
          </p:cNvPicPr>
          <p:nvPr/>
        </p:nvPicPr>
        <p:blipFill>
          <a:blip/>
          <a:srcRect l="45556" r="12222"/>
          <a:stretch>
            <a:fillRect/>
          </a:stretch>
        </p:blipFill>
        <p:spPr>
          <a:xfrm>
            <a:off x="3352800" y="4191001"/>
            <a:ext cx="2133600" cy="16911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3505200"/>
            <a:ext cx="8153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Poor  women use </a:t>
            </a:r>
            <a:r>
              <a:rPr lang="en-US" sz="32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her house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6019800"/>
            <a:ext cx="8153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Poor  people lives 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from hand to mouth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1524000"/>
            <a:ext cx="8153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carpenter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makes wooden tools.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-madhya-pradesh-rural-women-bank-in-village-illiterate-women-G9DBWP.jpg"/>
          <p:cNvPicPr>
            <a:picLocks noChangeAspect="1"/>
          </p:cNvPicPr>
          <p:nvPr/>
        </p:nvPicPr>
        <p:blipFill>
          <a:blip/>
          <a:srcRect l="25000" r="4167" b="11632"/>
          <a:stretch>
            <a:fillRect/>
          </a:stretch>
        </p:blipFill>
        <p:spPr>
          <a:xfrm>
            <a:off x="2895600" y="304800"/>
            <a:ext cx="2819400" cy="231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200" y="609600"/>
            <a:ext cx="218493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illiterate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67400" y="381000"/>
            <a:ext cx="289560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person who  does not know how to read or write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382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 percent people of our country are illiterate.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038600"/>
            <a:ext cx="218493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Rain or shine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581400" y="5715000"/>
            <a:ext cx="4267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good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 weath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er</a:t>
            </a:r>
            <a:endParaRPr lang="en-US" sz="3200" dirty="0"/>
          </a:p>
        </p:txBody>
      </p:sp>
      <p:pic>
        <p:nvPicPr>
          <p:cNvPr id="9" name="Picture 8" descr="india-madhya-pradesh-rural-women-bank-in-village-illiterate-women-G9DBWP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95600" y="3733800"/>
            <a:ext cx="2819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un-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733800"/>
            <a:ext cx="28194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0" y="228600"/>
            <a:ext cx="3286116" cy="1628764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  works 5 minutes activities </a:t>
            </a:r>
            <a:endParaRPr lang="en-US" sz="32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57200"/>
            <a:ext cx="5257800" cy="1066800"/>
          </a:xfrm>
          <a:prstGeom prst="roundRect">
            <a:avLst>
              <a:gd name="adj" fmla="val 35306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two  list  of what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in their  house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3429000"/>
          <a:ext cx="8305800" cy="275362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5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Joina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‘s activities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Nazma’s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activities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5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Makes tools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Cooks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-------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 descr="dr yunus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17421" r="5926" b="24033"/>
          <a:stretch>
            <a:fillRect/>
          </a:stretch>
        </p:blipFill>
        <p:spPr>
          <a:xfrm>
            <a:off x="1600200" y="2057399"/>
            <a:ext cx="2209800" cy="1456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42828379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5562600" y="2107200"/>
            <a:ext cx="2144906" cy="1422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amin\Desktop\images\school-logo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0" y="228600"/>
            <a:ext cx="3286116" cy="1628764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Indivisual</a:t>
            </a:r>
            <a:r>
              <a:rPr lang="en-US" sz="32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works 5 minutes</a:t>
            </a:r>
            <a:endParaRPr lang="en-US" sz="32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381000"/>
            <a:ext cx="5486400" cy="1066800"/>
          </a:xfrm>
          <a:prstGeom prst="roundRect">
            <a:avLst>
              <a:gd name="adj" fmla="val 35306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 the   phrase  /word  with  their  meaning and make  sentences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1981200"/>
          <a:ext cx="8382001" cy="45110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6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Phrase/words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Rain and shine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Female child</a:t>
                      </a:r>
                      <a:endParaRPr lang="en-US" sz="28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alphabet</a:t>
                      </a:r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  person who does not  know how to read or write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6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illiterate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Spend  all  the 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money your earn on basic need , e.g.  food, cloths--  can not save money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2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from hand to mouth</a:t>
                      </a:r>
                      <a:endParaRPr lang="en-US" sz="24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In bad or good weather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6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daughter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the letters </a:t>
                      </a:r>
                      <a:r>
                        <a:rPr lang="en-US" sz="2800" baseline="0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in a language </a:t>
                      </a:r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770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228600"/>
            <a:ext cx="3286116" cy="1628764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  works 5 minutes</a:t>
            </a:r>
            <a:endParaRPr lang="en-US" sz="32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905000"/>
            <a:ext cx="8229600" cy="1066800"/>
          </a:xfrm>
          <a:prstGeom prst="roundRect">
            <a:avLst>
              <a:gd name="adj" fmla="val 35306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think  is the reason why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do not  go to  school?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76600"/>
            <a:ext cx="4648200" cy="3114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:\Users\amin\Desktop\images\school-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356143" y="6248400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00042"/>
            <a:ext cx="8229600" cy="71438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Grammar discussion and further open works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1285860"/>
            <a:ext cx="4724400" cy="145734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Ali           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small village.</a:t>
            </a:r>
            <a:endParaRPr lang="en-US" sz="3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534400" cy="538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pick out another   sentences from the text .</a:t>
            </a:r>
            <a:endParaRPr lang="en-US" sz="28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371600"/>
            <a:ext cx="3276600" cy="1524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 indefinite  tense</a:t>
            </a:r>
          </a:p>
          <a:p>
            <a:pPr algn="ctr"/>
            <a:r>
              <a:rPr lang="en-US" sz="2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Subject  3</a:t>
            </a:r>
            <a:r>
              <a:rPr lang="en-US" sz="2400" spc="-15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person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572000"/>
            <a:ext cx="85344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333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 smtClean="0">
                <a:solidFill>
                  <a:srgbClr val="C2290A"/>
                </a:solidFill>
                <a:latin typeface="Times New Roman" pitchFamily="18" charset="0"/>
                <a:cs typeface="Times New Roman" pitchFamily="18" charset="0"/>
              </a:rPr>
              <a:t>Structure of present  indefinite tense: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+s/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+Object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+Object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38600" y="2895600"/>
            <a:ext cx="4724400" cy="145734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her  children.</a:t>
            </a:r>
            <a:endParaRPr lang="en-US" sz="3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981340"/>
            <a:ext cx="3276600" cy="1524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 indefinite  tense</a:t>
            </a:r>
          </a:p>
          <a:p>
            <a:pPr algn="ctr"/>
            <a:r>
              <a:rPr lang="en-US" sz="2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Subject  3</a:t>
            </a:r>
            <a:r>
              <a:rPr lang="en-US" sz="2400" spc="-15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person  singular   Number</a:t>
            </a:r>
            <a:endParaRPr lang="en-US" sz="2400" spc="-1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32500" y="1950251"/>
            <a:ext cx="838200" cy="2500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live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3276600"/>
            <a:ext cx="16002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teaches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5146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plural  Number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4" grpId="0" animBg="1"/>
      <p:bldP spid="15" grpId="0" animBg="1"/>
      <p:bldP spid="16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762000"/>
            <a:ext cx="4953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812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9050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8194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were his children?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6576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35814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4196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do not go to school?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43434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181600"/>
            <a:ext cx="7467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 things does </a:t>
            </a:r>
            <a:r>
              <a:rPr lang="en-US" sz="3200" spc="-1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teach to  her children?</a:t>
            </a:r>
            <a:endParaRPr lang="en-US" sz="3200" spc="-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51054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68580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  is carpenter.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76962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were  their children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85344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 homemaker.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93726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 are  poor  and their  father  is illiterate.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10058400"/>
            <a:ext cx="7467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F04E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spc="-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spc="-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teaches  alphabet and numbers to  her children.</a:t>
            </a:r>
            <a:endParaRPr lang="en-US" sz="3200" spc="-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04800" y="0"/>
            <a:ext cx="1905000" cy="1828800"/>
          </a:xfrm>
          <a:prstGeom prst="donut">
            <a:avLst>
              <a:gd name="adj" fmla="val 339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32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Feedback of the students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834 -0.7111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71111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71111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045E-16 L 0.00834 -0.7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834 -0.7222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726" y="2714625"/>
            <a:ext cx="7841673" cy="312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09600" y="838200"/>
            <a:ext cx="80772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2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9998" y="6477001"/>
            <a:ext cx="844005" cy="353702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fld id="{B6F15528-21DE-4FAA-801E-634DDDAF4B2B}" type="slidenum">
              <a:rPr lang="en-US" smtClean="0">
                <a:solidFill>
                  <a:srgbClr val="0000FF"/>
                </a:solidFill>
              </a:rPr>
              <a:pPr/>
              <a:t>18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727" y="2643187"/>
            <a:ext cx="7827818" cy="35718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r>
              <a:rPr lang="en-US" sz="2400" spc="300" dirty="0" smtClean="0">
                <a:latin typeface="Times New Roman" pitchFamily="18" charset="0"/>
                <a:cs typeface="Times New Roman" pitchFamily="18" charset="0"/>
              </a:rPr>
              <a:t>Cox’s </a:t>
            </a:r>
            <a:r>
              <a:rPr lang="en-US" sz="2400" spc="300" dirty="0" err="1" smtClean="0"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2400" spc="300" dirty="0" smtClean="0">
                <a:latin typeface="Times New Roman" pitchFamily="18" charset="0"/>
                <a:cs typeface="Times New Roman" pitchFamily="18" charset="0"/>
              </a:rPr>
              <a:t> Pre Cadet  Model  High School.</a:t>
            </a:r>
            <a:endParaRPr lang="en-US" sz="2400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3200400"/>
            <a:ext cx="4038600" cy="251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short note on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Nazma’s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Family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dr yunus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762000" y="3200400"/>
            <a:ext cx="1905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201603HHR_BangladeshArsenic_6_254.jpg"/>
          <p:cNvPicPr>
            <a:picLocks noChangeAspect="1"/>
          </p:cNvPicPr>
          <p:nvPr/>
        </p:nvPicPr>
        <p:blipFill>
          <a:blip r:embed="rId3" cstate="print"/>
          <a:srcRect l="21667" t="6237" r="31667"/>
          <a:stretch>
            <a:fillRect/>
          </a:stretch>
        </p:blipFill>
        <p:spPr>
          <a:xfrm>
            <a:off x="2590798" y="3200401"/>
            <a:ext cx="182880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:\Users\amin\Desktop\images\school-logo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21214-WA001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680" r="145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0055905">
            <a:off x="2956224" y="1531780"/>
            <a:ext cx="5088281" cy="2143538"/>
          </a:xfrm>
          <a:prstGeom prst="rect">
            <a:avLst/>
          </a:prstGeom>
          <a:noFill/>
        </p:spPr>
        <p:txBody>
          <a:bodyPr wrap="square" lIns="91420" tIns="45711" rIns="91420" bIns="45711" rtlCol="0">
            <a:prstTxWarp prst="textCurveUp">
              <a:avLst>
                <a:gd name="adj" fmla="val 563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pc="3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Thanks </a:t>
            </a:r>
            <a:r>
              <a:rPr lang="en-US" b="1" spc="-15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again.Bye</a:t>
            </a:r>
            <a:endParaRPr lang="en-US" sz="200" b="1" spc="-15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14800" y="3962400"/>
            <a:ext cx="4495800" cy="1524000"/>
          </a:xfrm>
          <a:prstGeom prst="rect">
            <a:avLst/>
          </a:prstGeom>
        </p:spPr>
        <p:txBody>
          <a:bodyPr lIns="91420" tIns="45711" rIns="91420" bIns="45711">
            <a:normAutofit fontScale="4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10300" b="1" dirty="0" smtClean="0">
                <a:ln w="11430"/>
                <a:latin typeface="NikoshBAN" pitchFamily="2" charset="0"/>
                <a:cs typeface="NikoshBAN" pitchFamily="2" charset="0"/>
              </a:rPr>
              <a:t> See you again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0300" b="1" dirty="0" smtClean="0">
                <a:ln w="11430"/>
                <a:latin typeface="NikoshBAN" pitchFamily="2" charset="0"/>
                <a:cs typeface="NikoshBAN" pitchFamily="2" charset="0"/>
              </a:rPr>
              <a:t>next class </a:t>
            </a:r>
            <a:endParaRPr lang="en-US" sz="103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amin\Desktop\images\school-logo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VER PAGE.jpg"/>
          <p:cNvPicPr>
            <a:picLocks noChangeAspect="1"/>
          </p:cNvPicPr>
          <p:nvPr/>
        </p:nvPicPr>
        <p:blipFill>
          <a:blip r:embed="rId3"/>
          <a:srcRect l="5498" t="44444" r="5498" b="18889"/>
          <a:stretch>
            <a:fillRect/>
          </a:stretch>
        </p:blipFill>
        <p:spPr>
          <a:xfrm>
            <a:off x="-76200" y="-228599"/>
            <a:ext cx="9144000" cy="6705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4400" y="1066800"/>
            <a:ext cx="4495800" cy="762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prstTxWarp prst="textWave2">
              <a:avLst>
                <a:gd name="adj1" fmla="val 20000"/>
                <a:gd name="adj2" fmla="val -616"/>
              </a:avLst>
            </a:prstTxWarp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1981200"/>
            <a:ext cx="4953000" cy="12559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Nittya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nondo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Roy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3581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4343400"/>
            <a:ext cx="5715000" cy="15240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15050"/>
              </a:avLst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Chandamari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B.l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4038600"/>
            <a:ext cx="3048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  <a:endParaRPr lang="bn-BD" sz="2800" dirty="0" smtClean="0">
              <a:solidFill>
                <a:srgbClr val="000066"/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Class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viiU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L#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6</a:t>
            </a:r>
            <a:endParaRPr lang="bn-BD" sz="3200" dirty="0" smtClean="0">
              <a:solidFill>
                <a:srgbClr val="000066"/>
              </a:solidFill>
              <a:latin typeface="Times New Roman" pitchFamily="18" charset="0"/>
              <a:ea typeface="MS Gothic" pitchFamily="49" charset="-128"/>
              <a:cs typeface="NikoshBAN" pitchFamily="2" charset="0"/>
            </a:endParaRPr>
          </a:p>
          <a:p>
            <a:r>
              <a:rPr lang="en-US" sz="3200" spc="-1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Time:- </a:t>
            </a:r>
            <a:r>
              <a:rPr lang="en-US" sz="3200" spc="-150" dirty="0" smtClean="0">
                <a:solidFill>
                  <a:srgbClr val="000066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40</a:t>
            </a:r>
            <a:r>
              <a:rPr lang="en-US" sz="3200" spc="-1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3200" spc="-1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81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amin\Desktop\images\school-logo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64770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56" y="835693"/>
            <a:ext cx="2029563" cy="2291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What  kinds of works do you see in the pictures?  Who are they?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 descr="dheki.jpg"/>
          <p:cNvPicPr>
            <a:picLocks noChangeAspect="1"/>
          </p:cNvPicPr>
          <p:nvPr/>
        </p:nvPicPr>
        <p:blipFill>
          <a:blip r:embed="rId2">
            <a:lum contrast="-10000"/>
          </a:blip>
          <a:srcRect l="29221" r="8442"/>
          <a:stretch>
            <a:fillRect/>
          </a:stretch>
        </p:blipFill>
        <p:spPr>
          <a:xfrm>
            <a:off x="3276600" y="1371600"/>
            <a:ext cx="233510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ome maker1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6096000" y="1371600"/>
            <a:ext cx="250311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home maker2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533400" y="1371600"/>
            <a:ext cx="2383397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142828379.jpg"/>
          <p:cNvPicPr>
            <a:picLocks noChangeAspect="1"/>
          </p:cNvPicPr>
          <p:nvPr/>
        </p:nvPicPr>
        <p:blipFill>
          <a:blip r:embed="rId5">
            <a:lum contrast="-10000"/>
          </a:blip>
          <a:stretch>
            <a:fillRect/>
          </a:stretch>
        </p:blipFill>
        <p:spPr>
          <a:xfrm>
            <a:off x="457200" y="3429000"/>
            <a:ext cx="2449706" cy="162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easant-sits-squatting-milking-cow-barnyard-bangladesh-charburhan-village-island-charkajal-bay-bengal-bangladeshi-65673975.jpg"/>
          <p:cNvPicPr>
            <a:picLocks noChangeAspect="1"/>
          </p:cNvPicPr>
          <p:nvPr/>
        </p:nvPicPr>
        <p:blipFill>
          <a:blip r:embed="rId6">
            <a:lum contrast="-10000"/>
          </a:blip>
          <a:stretch>
            <a:fillRect/>
          </a:stretch>
        </p:blipFill>
        <p:spPr>
          <a:xfrm>
            <a:off x="3200401" y="3352800"/>
            <a:ext cx="2438400" cy="167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700-03004210t.jpg"/>
          <p:cNvPicPr>
            <a:picLocks noChangeAspect="1"/>
          </p:cNvPicPr>
          <p:nvPr/>
        </p:nvPicPr>
        <p:blipFill>
          <a:blip r:embed="rId7">
            <a:lum contrast="-10000"/>
          </a:blip>
          <a:stretch>
            <a:fillRect/>
          </a:stretch>
        </p:blipFill>
        <p:spPr>
          <a:xfrm>
            <a:off x="6096000" y="3505200"/>
            <a:ext cx="2438400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7200" y="5867400"/>
            <a:ext cx="82296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pictures  are  household works.  They are  HOME MAKER.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146464">
            <a:off x="1752600" y="2590800"/>
            <a:ext cx="1524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weaving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 rot="19251988">
            <a:off x="4343400" y="2590800"/>
            <a:ext cx="1524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husking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9419747">
            <a:off x="7315200" y="2590800"/>
            <a:ext cx="1524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sewing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 rot="19524169">
            <a:off x="1752600" y="4648200"/>
            <a:ext cx="1524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Cleaning </a:t>
            </a:r>
            <a:endParaRPr lang="en-US" sz="2000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19301161">
            <a:off x="4343400" y="4648200"/>
            <a:ext cx="1524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pottering</a:t>
            </a:r>
            <a:endParaRPr lang="en-US" sz="2000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rot="20050470">
            <a:off x="7315200" y="4800600"/>
            <a:ext cx="1524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fetching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:\Users\amin\Desktop\images\school-logo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assroom_9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9400"/>
            <a:ext cx="8534400" cy="6350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 bwMode="auto">
          <a:xfrm>
            <a:off x="500063" y="357188"/>
            <a:ext cx="3643309" cy="1357300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Our today’s lesson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9600"/>
            <a:ext cx="1528778" cy="1528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5791200" y="1143000"/>
            <a:ext cx="3352800" cy="5667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>
              <a:defRPr/>
            </a:pPr>
            <a:r>
              <a:rPr lang="en-US" sz="2800" spc="-150" dirty="0" smtClean="0">
                <a:latin typeface="Times New Roman" pitchFamily="18" charset="0"/>
                <a:cs typeface="Times New Roman" pitchFamily="18" charset="0"/>
              </a:rPr>
              <a:t>The Home maker  (1) </a:t>
            </a:r>
            <a:endParaRPr lang="th-TH" sz="2800" b="1" spc="-150" dirty="0"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419600" y="1981200"/>
            <a:ext cx="4343400" cy="56673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>
              <a:defRPr/>
            </a:pPr>
            <a:r>
              <a:rPr lang="en-US" sz="2800" spc="-150" dirty="0" smtClean="0">
                <a:latin typeface="Times New Roman" pitchFamily="18" charset="0"/>
                <a:cs typeface="Times New Roman" pitchFamily="18" charset="0"/>
              </a:rPr>
              <a:t>UNIT # 4, Lesson #6, page #32</a:t>
            </a:r>
            <a:endParaRPr lang="th-TH" sz="2800" b="1" spc="-150" dirty="0">
              <a:latin typeface="Times New Roman" pitchFamily="18" charset="0"/>
            </a:endParaRPr>
          </a:p>
        </p:txBody>
      </p:sp>
      <p:pic>
        <p:nvPicPr>
          <p:cNvPr id="7" name="Picture 6" descr="C:\Users\amin\Desktop\images\school-logo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1447800" y="228600"/>
            <a:ext cx="5500688" cy="6000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 of this content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143000" y="2286000"/>
            <a:ext cx="6934200" cy="48354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Ask and answer questions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1143000" y="3810000"/>
            <a:ext cx="6920053" cy="48354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 about the people , place.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1143000" y="4648200"/>
            <a:ext cx="6935254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Read and write about people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143000" y="3124200"/>
            <a:ext cx="6935254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and understand the 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ktangel 35"/>
          <p:cNvSpPr>
            <a:spLocks noChangeArrowheads="1"/>
          </p:cNvSpPr>
          <p:nvPr/>
        </p:nvSpPr>
        <p:spPr bwMode="auto">
          <a:xfrm>
            <a:off x="1141946" y="5410200"/>
            <a:ext cx="6935254" cy="48137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-97" charset="-128"/>
                <a:cs typeface="Times New Roman" pitchFamily="18" charset="0"/>
              </a:rPr>
              <a:t>Write paragraph 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-97" charset="-128"/>
              <a:cs typeface="Times New Roman" pitchFamily="18" charset="0"/>
            </a:endParaRPr>
          </a:p>
        </p:txBody>
      </p:sp>
      <p:sp>
        <p:nvSpPr>
          <p:cNvPr id="22547" name="Tekstboks 47"/>
          <p:cNvSpPr txBox="1">
            <a:spLocks noChangeArrowheads="1"/>
          </p:cNvSpPr>
          <p:nvPr/>
        </p:nvSpPr>
        <p:spPr bwMode="auto">
          <a:xfrm>
            <a:off x="1180265" y="4411011"/>
            <a:ext cx="4389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da-DK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pe 77"/>
          <p:cNvGrpSpPr>
            <a:grpSpLocks/>
          </p:cNvGrpSpPr>
          <p:nvPr/>
        </p:nvGrpSpPr>
        <p:grpSpPr bwMode="auto">
          <a:xfrm>
            <a:off x="720437" y="5401527"/>
            <a:ext cx="377965" cy="468364"/>
            <a:chOff x="876300" y="4208463"/>
            <a:chExt cx="344488" cy="342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chemeClr val="bg1"/>
                </a:solidFill>
                <a:latin typeface="Times New Roman" pitchFamily="18" charset="0"/>
                <a:ea typeface="ＭＳ Ｐゴシック" pitchFamily="-97" charset="-128"/>
                <a:cs typeface="Times New Roman" pitchFamily="18" charset="0"/>
              </a:endParaRPr>
            </a:p>
          </p:txBody>
        </p:sp>
        <p:sp>
          <p:nvSpPr>
            <p:cNvPr id="77" name="Tekstboks 76"/>
            <p:cNvSpPr txBox="1">
              <a:spLocks noChangeArrowheads="1"/>
            </p:cNvSpPr>
            <p:nvPr/>
          </p:nvSpPr>
          <p:spPr bwMode="auto">
            <a:xfrm>
              <a:off x="890588" y="4238624"/>
              <a:ext cx="322262" cy="29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2000" b="1" dirty="0">
                  <a:solidFill>
                    <a:schemeClr val="bg1"/>
                  </a:solidFill>
                  <a:latin typeface="Times New Roman" pitchFamily="18" charset="0"/>
                  <a:ea typeface="ＭＳ Ｐゴシック" pitchFamily="-97" charset="-128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" name="Gruppe 79"/>
          <p:cNvGrpSpPr>
            <a:grpSpLocks/>
          </p:cNvGrpSpPr>
          <p:nvPr/>
        </p:nvGrpSpPr>
        <p:grpSpPr bwMode="auto">
          <a:xfrm>
            <a:off x="721491" y="4654704"/>
            <a:ext cx="377965" cy="474870"/>
            <a:chOff x="876300" y="3790950"/>
            <a:chExt cx="344488" cy="347663"/>
          </a:xfrm>
        </p:grpSpPr>
        <p:sp>
          <p:nvSpPr>
            <p:cNvPr id="14" name="Rektangel 13"/>
            <p:cNvSpPr>
              <a:spLocks noChangeArrowheads="1"/>
            </p:cNvSpPr>
            <p:nvPr/>
          </p:nvSpPr>
          <p:spPr bwMode="auto">
            <a:xfrm>
              <a:off x="876300" y="3790950"/>
              <a:ext cx="344488" cy="347663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9" name="Tekstboks 78"/>
            <p:cNvSpPr txBox="1">
              <a:spLocks noChangeArrowheads="1"/>
            </p:cNvSpPr>
            <p:nvPr/>
          </p:nvSpPr>
          <p:spPr bwMode="auto">
            <a:xfrm>
              <a:off x="890588" y="3822700"/>
              <a:ext cx="3222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  <p:grpSp>
        <p:nvGrpSpPr>
          <p:cNvPr id="5" name="Gruppe 81"/>
          <p:cNvGrpSpPr>
            <a:grpSpLocks/>
          </p:cNvGrpSpPr>
          <p:nvPr/>
        </p:nvGrpSpPr>
        <p:grpSpPr bwMode="auto">
          <a:xfrm>
            <a:off x="706290" y="3844497"/>
            <a:ext cx="377965" cy="470532"/>
            <a:chOff x="876300" y="3363913"/>
            <a:chExt cx="344488" cy="344487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3363913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1" name="Tekstboks 80"/>
            <p:cNvSpPr txBox="1">
              <a:spLocks noChangeArrowheads="1"/>
            </p:cNvSpPr>
            <p:nvPr/>
          </p:nvSpPr>
          <p:spPr bwMode="auto">
            <a:xfrm>
              <a:off x="890588" y="34004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grpSp>
        <p:nvGrpSpPr>
          <p:cNvPr id="6" name="Gruppe 83"/>
          <p:cNvGrpSpPr>
            <a:grpSpLocks/>
          </p:cNvGrpSpPr>
          <p:nvPr/>
        </p:nvGrpSpPr>
        <p:grpSpPr bwMode="auto">
          <a:xfrm>
            <a:off x="721491" y="3135041"/>
            <a:ext cx="377965" cy="470533"/>
            <a:chOff x="876300" y="2936875"/>
            <a:chExt cx="344488" cy="344488"/>
          </a:xfrm>
        </p:grpSpPr>
        <p:sp>
          <p:nvSpPr>
            <p:cNvPr id="10" name="Rektangel 9"/>
            <p:cNvSpPr>
              <a:spLocks noChangeArrowheads="1"/>
            </p:cNvSpPr>
            <p:nvPr/>
          </p:nvSpPr>
          <p:spPr bwMode="auto">
            <a:xfrm>
              <a:off x="876300" y="2936875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3" name="Tekstboks 82"/>
            <p:cNvSpPr txBox="1">
              <a:spLocks noChangeArrowheads="1"/>
            </p:cNvSpPr>
            <p:nvPr/>
          </p:nvSpPr>
          <p:spPr bwMode="auto">
            <a:xfrm>
              <a:off x="890588" y="2986088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7" name="Gruppe 85"/>
          <p:cNvGrpSpPr>
            <a:grpSpLocks/>
          </p:cNvGrpSpPr>
          <p:nvPr/>
        </p:nvGrpSpPr>
        <p:grpSpPr bwMode="auto">
          <a:xfrm>
            <a:off x="720437" y="2252254"/>
            <a:ext cx="377965" cy="468364"/>
            <a:chOff x="876300" y="2511425"/>
            <a:chExt cx="344488" cy="342900"/>
          </a:xfrm>
        </p:grpSpPr>
        <p:sp>
          <p:nvSpPr>
            <p:cNvPr id="8" name="Rektangel 7"/>
            <p:cNvSpPr>
              <a:spLocks noChangeArrowheads="1"/>
            </p:cNvSpPr>
            <p:nvPr/>
          </p:nvSpPr>
          <p:spPr bwMode="auto">
            <a:xfrm>
              <a:off x="876300" y="2511425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2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5" name="Tekstboks 84"/>
            <p:cNvSpPr txBox="1">
              <a:spLocks noChangeArrowheads="1"/>
            </p:cNvSpPr>
            <p:nvPr/>
          </p:nvSpPr>
          <p:spPr bwMode="auto">
            <a:xfrm>
              <a:off x="890588" y="2547937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0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sp>
        <p:nvSpPr>
          <p:cNvPr id="39" name="Date Placeholder 1"/>
          <p:cNvSpPr txBox="1">
            <a:spLocks/>
          </p:cNvSpPr>
          <p:nvPr/>
        </p:nvSpPr>
        <p:spPr>
          <a:xfrm>
            <a:off x="190500" y="6327775"/>
            <a:ext cx="22479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Dated:-</a:t>
            </a:r>
            <a:fld id="{72742D1A-408D-48A3-A311-73B33802EA0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pPr marL="0" marR="0" lvl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gray">
          <a:xfrm>
            <a:off x="838200" y="1219200"/>
            <a:ext cx="7239000" cy="600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THE END OF THE LESSON THE LEARNERS  </a:t>
            </a:r>
          </a:p>
          <a:p>
            <a:pPr algn="ctr"/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   BE ABLE  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ate Placeholder 2"/>
          <p:cNvSpPr txBox="1">
            <a:spLocks/>
          </p:cNvSpPr>
          <p:nvPr/>
        </p:nvSpPr>
        <p:spPr>
          <a:xfrm>
            <a:off x="6553200" y="6172201"/>
            <a:ext cx="1787857" cy="380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9BB29-B236-427F-ADCA-6724F3A7AC14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A9076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10/10/2017</a:t>
            </a:fld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A9076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EFT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9076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1920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Ali live in a small village with their daughters,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aged 7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aged 5.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                      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He is hired  by the villagers to make    ,                 ,                  .                       and other furniture. He is also asked to do small repair work. But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does not find work every day . He lives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from hand to mouth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286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carpenter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Chairs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tables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100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passage and read silently</a:t>
            </a:r>
            <a:endParaRPr lang="en-US" dirty="0"/>
          </a:p>
        </p:txBody>
      </p:sp>
      <p:pic>
        <p:nvPicPr>
          <p:cNvPr id="10" name="Picture 9" descr="nepalese-village-carpenter-using-a-vice-making-a-chair-in-a-village-BH95H7.jpg"/>
          <p:cNvPicPr>
            <a:picLocks noChangeAspect="1"/>
          </p:cNvPicPr>
          <p:nvPr/>
        </p:nvPicPr>
        <p:blipFill>
          <a:blip r:embed="rId2" cstate="print"/>
          <a:srcRect l="10765" t="16667" r="7198" b="23333"/>
          <a:stretch>
            <a:fillRect/>
          </a:stretch>
        </p:blipFill>
        <p:spPr>
          <a:xfrm>
            <a:off x="1371600" y="5181600"/>
            <a:ext cx="1347537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923651_b_ed6bb23efc555045908fb64444d1e1b9.jpg"/>
          <p:cNvPicPr>
            <a:picLocks noChangeAspect="1"/>
          </p:cNvPicPr>
          <p:nvPr/>
        </p:nvPicPr>
        <p:blipFill>
          <a:blip r:embed="rId3"/>
          <a:srcRect l="33750" t="7500" r="26875" b="10000"/>
          <a:stretch>
            <a:fillRect/>
          </a:stretch>
        </p:blipFill>
        <p:spPr>
          <a:xfrm>
            <a:off x="7924800" y="2743200"/>
            <a:ext cx="1052945" cy="153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imple-kids-study-table-250x250.jpg"/>
          <p:cNvPicPr>
            <a:picLocks noChangeAspect="1"/>
          </p:cNvPicPr>
          <p:nvPr/>
        </p:nvPicPr>
        <p:blipFill>
          <a:blip r:embed="rId4"/>
          <a:srcRect l="9200" t="16400" r="4400" b="14000"/>
          <a:stretch>
            <a:fillRect/>
          </a:stretch>
        </p:blipFill>
        <p:spPr>
          <a:xfrm>
            <a:off x="7239000" y="5257800"/>
            <a:ext cx="1702676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wood-stool-plans-3.jpg"/>
          <p:cNvPicPr>
            <a:picLocks noChangeAspect="1"/>
          </p:cNvPicPr>
          <p:nvPr/>
        </p:nvPicPr>
        <p:blipFill>
          <a:blip r:embed="rId5"/>
          <a:srcRect l="11111" t="22222" r="8333" b="19444"/>
          <a:stretch>
            <a:fillRect/>
          </a:stretch>
        </p:blipFill>
        <p:spPr>
          <a:xfrm>
            <a:off x="3733800" y="5334000"/>
            <a:ext cx="1788886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:\Users\amin\Desktop\images\school-logo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624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all the works at home from morning to night ,rain or shine . Sometimes she sits with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         them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English                       and some            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They do not go to school 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could             only up to class 5 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illiterate.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alphabets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1e8cd36a49042b7404b678554cc33fc3-RAJBARI--PRIMARY-SCHOOL.-3.jpg"/>
          <p:cNvPicPr>
            <a:picLocks noChangeAspect="1"/>
          </p:cNvPicPr>
          <p:nvPr/>
        </p:nvPicPr>
        <p:blipFill>
          <a:blip/>
          <a:srcRect t="24922" r="46262"/>
          <a:stretch>
            <a:fillRect/>
          </a:stretch>
        </p:blipFill>
        <p:spPr>
          <a:xfrm>
            <a:off x="457200" y="4648200"/>
            <a:ext cx="2209800" cy="1736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3429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/>
          <a:srcRect l="9333" r="29333"/>
          <a:stretch>
            <a:fillRect/>
          </a:stretch>
        </p:blipFill>
        <p:spPr>
          <a:xfrm>
            <a:off x="6781800" y="2743200"/>
            <a:ext cx="2057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Numeric_123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00400" y="4673601"/>
            <a:ext cx="2514600" cy="164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.png"/>
          <p:cNvPicPr>
            <a:picLocks noChangeAspect="1"/>
          </p:cNvPicPr>
          <p:nvPr/>
        </p:nvPicPr>
        <p:blipFill>
          <a:blip/>
          <a:srcRect r="52000" b="48333"/>
          <a:stretch>
            <a:fillRect/>
          </a:stretch>
        </p:blipFill>
        <p:spPr>
          <a:xfrm>
            <a:off x="6248400" y="4648200"/>
            <a:ext cx="2438400" cy="1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:\Users\amin\Desktop\images\school-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198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teaches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1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2"/>
      <p:bldP spid="3" grpId="3"/>
      <p:bldP spid="6" grpId="0"/>
      <p:bldP spid="6" grpId="1"/>
      <p:bldP spid="6" grpId="2"/>
      <p:bldP spid="6" grpId="3"/>
      <p:bldP spid="8" grpId="0"/>
      <p:bldP spid="8" grpId="1"/>
      <p:bldP spid="14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dex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76600" y="2667000"/>
            <a:ext cx="2514599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077200" cy="523220"/>
          </a:xfrm>
          <a:prstGeom prst="rect">
            <a:avLst/>
          </a:prstGeom>
          <a:blipFill>
            <a:blip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  <a:prstDash val="sysDash"/>
                </a:ln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Nazma’s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 daily  works  in her  house </a:t>
            </a:r>
            <a:endParaRPr lang="en-US" dirty="0">
              <a:ln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eat-fi-thereport24.jpg"/>
          <p:cNvPicPr>
            <a:picLocks noChangeAspect="1"/>
          </p:cNvPicPr>
          <p:nvPr/>
        </p:nvPicPr>
        <p:blipFill>
          <a:blip/>
          <a:srcRect l="40588" t="6219" r="10000" b="26119"/>
          <a:stretch>
            <a:fillRect/>
          </a:stretch>
        </p:blipFill>
        <p:spPr>
          <a:xfrm>
            <a:off x="3276600" y="762000"/>
            <a:ext cx="2514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gg-utt.jpg"/>
          <p:cNvPicPr>
            <a:picLocks noChangeAspect="1"/>
          </p:cNvPicPr>
          <p:nvPr/>
        </p:nvPicPr>
        <p:blipFill>
          <a:blip/>
          <a:srcRect l="23714" t="14000"/>
          <a:stretch>
            <a:fillRect/>
          </a:stretch>
        </p:blipFill>
        <p:spPr>
          <a:xfrm>
            <a:off x="381000" y="762000"/>
            <a:ext cx="2667000" cy="171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81000" y="2743200"/>
            <a:ext cx="2667000" cy="1620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loud 8"/>
          <p:cNvSpPr/>
          <p:nvPr/>
        </p:nvSpPr>
        <p:spPr>
          <a:xfrm rot="461413">
            <a:off x="4495800" y="3810000"/>
            <a:ext cx="160020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Teaches her  children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 rot="20572671">
            <a:off x="0" y="2133600"/>
            <a:ext cx="160020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Cooks for family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 rot="20464593">
            <a:off x="-228600" y="3733800"/>
            <a:ext cx="160020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Wash cloths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04800" y="4648200"/>
            <a:ext cx="2743200" cy="1752600"/>
          </a:xfrm>
          <a:prstGeom prst="roundRect">
            <a:avLst>
              <a:gd name="adj" fmla="val 134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loud 12"/>
          <p:cNvSpPr/>
          <p:nvPr/>
        </p:nvSpPr>
        <p:spPr>
          <a:xfrm rot="20964378">
            <a:off x="0" y="5791200"/>
            <a:ext cx="160020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Carrying fire wood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Content Placeholder 3" descr="dheki.jpg"/>
          <p:cNvPicPr>
            <a:picLocks noChangeAspect="1"/>
          </p:cNvPicPr>
          <p:nvPr/>
        </p:nvPicPr>
        <p:blipFill>
          <a:blip r:embed="rId2">
            <a:lum contrast="-10000"/>
          </a:blip>
          <a:srcRect l="29221" r="8442"/>
          <a:stretch>
            <a:fillRect/>
          </a:stretch>
        </p:blipFill>
        <p:spPr>
          <a:xfrm>
            <a:off x="3276600" y="4724400"/>
            <a:ext cx="2514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loud 15"/>
          <p:cNvSpPr/>
          <p:nvPr/>
        </p:nvSpPr>
        <p:spPr>
          <a:xfrm rot="915074">
            <a:off x="4495800" y="5791200"/>
            <a:ext cx="160020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Husking paddy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 rot="461413">
            <a:off x="4495800" y="1854870"/>
            <a:ext cx="160020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Making bamboo wall</a:t>
            </a:r>
            <a:endParaRPr lang="en-US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1f2d066a3db242ab8ef20de1d62da116_6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6019800" y="762000"/>
            <a:ext cx="2573197" cy="1863852"/>
          </a:xfrm>
          <a:prstGeom prst="roundRect">
            <a:avLst>
              <a:gd name="adj" fmla="val 135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201603HHR_BangladeshArsenic_6_254.jpg"/>
          <p:cNvPicPr>
            <a:picLocks noChangeAspect="1"/>
          </p:cNvPicPr>
          <p:nvPr/>
        </p:nvPicPr>
        <p:blipFill>
          <a:blip cstate="print"/>
          <a:srcRect l="21667" t="6237" r="31667"/>
          <a:stretch>
            <a:fillRect/>
          </a:stretch>
        </p:blipFill>
        <p:spPr>
          <a:xfrm>
            <a:off x="6172200" y="2819400"/>
            <a:ext cx="2438400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loud 19"/>
          <p:cNvSpPr/>
          <p:nvPr/>
        </p:nvSpPr>
        <p:spPr>
          <a:xfrm rot="915074">
            <a:off x="7061062" y="5772768"/>
            <a:ext cx="174034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Collecting  water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 rot="915074">
            <a:off x="7061062" y="2115115"/>
            <a:ext cx="1740340" cy="10668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Caring baby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C:\Users\amin\Desktop\images\school-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77200" cy="584775"/>
          </a:xfrm>
          <a:prstGeom prst="rect">
            <a:avLst/>
          </a:prstGeom>
          <a:blipFill>
            <a:blip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  <a:prstDash val="sysDash"/>
                </a:ln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Joinal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ysDash"/>
                </a:ln>
                <a:latin typeface="Times New Roman" pitchFamily="18" charset="0"/>
                <a:cs typeface="Times New Roman" pitchFamily="18" charset="0"/>
              </a:rPr>
              <a:t> Ali  does   for   his family</a:t>
            </a:r>
            <a:endParaRPr lang="en-US" sz="3200" dirty="0">
              <a:ln>
                <a:solidFill>
                  <a:schemeClr val="tx1"/>
                </a:solidFill>
                <a:prstDash val="sysDash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r yunus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457200" y="1295400"/>
            <a:ext cx="4374006" cy="290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OUNTRY3.jpg"/>
          <p:cNvPicPr>
            <a:picLocks noChangeAspect="1"/>
          </p:cNvPicPr>
          <p:nvPr/>
        </p:nvPicPr>
        <p:blipFill>
          <a:blip>
            <a:lum bright="-30000" contrast="30000"/>
          </a:blip>
          <a:stretch>
            <a:fillRect/>
          </a:stretch>
        </p:blipFill>
        <p:spPr>
          <a:xfrm>
            <a:off x="4953000" y="1295400"/>
            <a:ext cx="3810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4419600"/>
            <a:ext cx="42672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Does as carpentry 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419600"/>
            <a:ext cx="3810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Buys food for family</a:t>
            </a:r>
            <a:endParaRPr lang="en-US" sz="3600" spc="-1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amin\Desktop\images\school-logo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172201"/>
            <a:ext cx="1787857" cy="380999"/>
          </a:xfrm>
        </p:spPr>
        <p:txBody>
          <a:bodyPr>
            <a:normAutofit/>
          </a:bodyPr>
          <a:lstStyle/>
          <a:p>
            <a:fld id="{EEC9BB29-B236-427F-ADCA-6724F3A7AC14}" type="datetime1">
              <a:rPr lang="en-US" sz="160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pPr/>
              <a:t>10/10/2017</a:t>
            </a:fld>
            <a:r>
              <a:rPr lang="en-US" sz="1600" dirty="0" smtClean="0">
                <a:solidFill>
                  <a:srgbClr val="A9076F"/>
                </a:solidFill>
                <a:latin typeface="Times New Roman" pitchFamily="18" charset="0"/>
                <a:cs typeface="Times New Roman" pitchFamily="18" charset="0"/>
              </a:rPr>
              <a:t>. EFT</a:t>
            </a:r>
            <a:endParaRPr lang="en-US" sz="1600" dirty="0">
              <a:solidFill>
                <a:srgbClr val="A907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721</Words>
  <Application>Microsoft Office PowerPoint</Application>
  <PresentationFormat>On-screen Show (4:3)</PresentationFormat>
  <Paragraphs>165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Cordia New</vt:lpstr>
      <vt:lpstr>Lucida Sans Unicode</vt:lpstr>
      <vt:lpstr>MS Gothic</vt:lpstr>
      <vt:lpstr>ＭＳ Ｐゴシック</vt:lpstr>
      <vt:lpstr>NikoshBAN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modified xsi:type="dcterms:W3CDTF">2017-10-10T06:30:25Z</dcterms:modified>
</cp:coreProperties>
</file>